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8"/>
  </p:notesMasterIdLst>
  <p:sldIdLst>
    <p:sldId id="424" r:id="rId2"/>
    <p:sldId id="425" r:id="rId3"/>
    <p:sldId id="426" r:id="rId4"/>
    <p:sldId id="427" r:id="rId5"/>
    <p:sldId id="428" r:id="rId6"/>
    <p:sldId id="429" r:id="rId7"/>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9.10.2024</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Veri Yer Tutucusu 6"/>
          <p:cNvSpPr>
            <a:spLocks noGrp="1"/>
          </p:cNvSpPr>
          <p:nvPr>
            <p:ph type="dt" sz="half" idx="10"/>
          </p:nvPr>
        </p:nvSpPr>
        <p:spPr/>
        <p:txBody>
          <a:bodyPr/>
          <a:lstStyle/>
          <a:p>
            <a:fld id="{38045DEC-3EC0-40A1-9D8E-1AEAFA43B4C9}" type="datetime1">
              <a:rPr lang="tr-TR" smtClean="0"/>
              <a:pPr/>
              <a:t>9.10.2024</a:t>
            </a:fld>
            <a:endParaRPr lang="tr-TR"/>
          </a:p>
        </p:txBody>
      </p:sp>
      <p:sp>
        <p:nvSpPr>
          <p:cNvPr id="20" name="Altbilgi Yer Tutucusu 19"/>
          <p:cNvSpPr>
            <a:spLocks noGrp="1"/>
          </p:cNvSpPr>
          <p:nvPr>
            <p:ph type="ftr" sz="quarter" idx="11"/>
          </p:nvPr>
        </p:nvSpPr>
        <p:spPr/>
        <p:txBody>
          <a:bodyPr/>
          <a:lstStyle/>
          <a:p>
            <a:r>
              <a:rPr lang="tr-TR"/>
              <a:t>www.rehberlikservisim.com</a:t>
            </a:r>
          </a:p>
        </p:txBody>
      </p:sp>
      <p:sp>
        <p:nvSpPr>
          <p:cNvPr id="10" name="Slayt Numarası Yer Tutucusu 9"/>
          <p:cNvSpPr>
            <a:spLocks noGrp="1"/>
          </p:cNvSpPr>
          <p:nvPr>
            <p:ph type="sldNum" sz="quarter" idx="12"/>
          </p:nvPr>
        </p:nvSpPr>
        <p:spPr/>
        <p:txBody>
          <a:bodyPr/>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2EE48C07-97EA-4BE5-BE45-99815D3AAA9A}" type="datetime1">
              <a:rPr lang="tr-TR" smtClean="0"/>
              <a:pPr/>
              <a:t>9.10.2024</a:t>
            </a:fld>
            <a:endParaRPr lang="tr-TR"/>
          </a:p>
        </p:txBody>
      </p:sp>
      <p:sp>
        <p:nvSpPr>
          <p:cNvPr id="5" name="Altbilgi Yer Tutucusu 4"/>
          <p:cNvSpPr>
            <a:spLocks noGrp="1"/>
          </p:cNvSpPr>
          <p:nvPr>
            <p:ph type="ftr" sz="quarter" idx="11"/>
          </p:nvPr>
        </p:nvSpPr>
        <p:spPr/>
        <p:txBody>
          <a:bodyPr/>
          <a:lstStyle/>
          <a:p>
            <a:r>
              <a:rPr lang="tr-TR"/>
              <a:t>www.rehberlikservisim.com</a:t>
            </a:r>
          </a:p>
        </p:txBody>
      </p:sp>
      <p:sp>
        <p:nvSpPr>
          <p:cNvPr id="6" name="Slayt Numarası Yer Tutucusu 5"/>
          <p:cNvSpPr>
            <a:spLocks noGrp="1"/>
          </p:cNvSpPr>
          <p:nvPr>
            <p:ph type="sldNum" sz="quarter" idx="12"/>
          </p:nvPr>
        </p:nvSpPr>
        <p:spPr/>
        <p:txBody>
          <a:bodyPr/>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1599688F-A6DF-44A2-A18F-F729C09A5FFD}" type="datetime1">
              <a:rPr lang="tr-TR" smtClean="0"/>
              <a:pPr/>
              <a:t>9.10.2024</a:t>
            </a:fld>
            <a:endParaRPr lang="tr-TR"/>
          </a:p>
        </p:txBody>
      </p:sp>
      <p:sp>
        <p:nvSpPr>
          <p:cNvPr id="5" name="Altbilgi Yer Tutucusu 4"/>
          <p:cNvSpPr>
            <a:spLocks noGrp="1"/>
          </p:cNvSpPr>
          <p:nvPr>
            <p:ph type="ftr" sz="quarter" idx="11"/>
          </p:nvPr>
        </p:nvSpPr>
        <p:spPr/>
        <p:txBody>
          <a:bodyPr/>
          <a:lstStyle/>
          <a:p>
            <a:r>
              <a:rPr lang="tr-TR"/>
              <a:t>www.rehberlikservisim.com</a:t>
            </a:r>
          </a:p>
        </p:txBody>
      </p:sp>
      <p:sp>
        <p:nvSpPr>
          <p:cNvPr id="6" name="Slayt Numarası Yer Tutucusu 5"/>
          <p:cNvSpPr>
            <a:spLocks noGrp="1"/>
          </p:cNvSpPr>
          <p:nvPr>
            <p:ph type="sldNum" sz="quarter" idx="12"/>
          </p:nvPr>
        </p:nvSpPr>
        <p:spPr/>
        <p:txBody>
          <a:bodyPr/>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B5DAFEC4-80CB-4FD5-A318-12BCFECB82CF}" type="datetime1">
              <a:rPr lang="tr-TR" smtClean="0"/>
              <a:pPr/>
              <a:t>9.10.2024</a:t>
            </a:fld>
            <a:endParaRPr lang="tr-TR"/>
          </a:p>
        </p:txBody>
      </p:sp>
      <p:sp>
        <p:nvSpPr>
          <p:cNvPr id="5" name="Altbilgi Yer Tutucusu 4"/>
          <p:cNvSpPr>
            <a:spLocks noGrp="1"/>
          </p:cNvSpPr>
          <p:nvPr>
            <p:ph type="ftr" sz="quarter" idx="11"/>
          </p:nvPr>
        </p:nvSpPr>
        <p:spPr/>
        <p:txBody>
          <a:bodyPr/>
          <a:lstStyle/>
          <a:p>
            <a:r>
              <a:rPr lang="tr-TR"/>
              <a:t>www.rehberlikservisim.com</a:t>
            </a:r>
          </a:p>
        </p:txBody>
      </p:sp>
      <p:sp>
        <p:nvSpPr>
          <p:cNvPr id="6" name="Slayt Numarası Yer Tutucusu 5"/>
          <p:cNvSpPr>
            <a:spLocks noGrp="1"/>
          </p:cNvSpPr>
          <p:nvPr>
            <p:ph type="sldNum" sz="quarter" idx="12"/>
          </p:nvPr>
        </p:nvSpPr>
        <p:spPr/>
        <p:txBody>
          <a:bodyPr/>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p:txBody>
          <a:bodyPr/>
          <a:lstStyle/>
          <a:p>
            <a:fld id="{2F08B323-91EB-43B9-840E-CC39EEE62541}" type="datetime1">
              <a:rPr lang="tr-TR" smtClean="0"/>
              <a:pPr/>
              <a:t>9.10.2024</a:t>
            </a:fld>
            <a:endParaRPr lang="tr-TR"/>
          </a:p>
        </p:txBody>
      </p:sp>
      <p:sp>
        <p:nvSpPr>
          <p:cNvPr id="5" name="Altbilgi Yer Tutucusu 4"/>
          <p:cNvSpPr>
            <a:spLocks noGrp="1"/>
          </p:cNvSpPr>
          <p:nvPr>
            <p:ph type="ftr" sz="quarter" idx="11"/>
          </p:nvPr>
        </p:nvSpPr>
        <p:spPr/>
        <p:txBody>
          <a:bodyPr/>
          <a:lstStyle/>
          <a:p>
            <a:r>
              <a:rPr lang="tr-TR"/>
              <a:t>www.rehberlikservisim.com</a:t>
            </a:r>
          </a:p>
        </p:txBody>
      </p:sp>
      <p:sp>
        <p:nvSpPr>
          <p:cNvPr id="6" name="Slayt Numarası Yer Tutucusu 5"/>
          <p:cNvSpPr>
            <a:spLocks noGrp="1"/>
          </p:cNvSpPr>
          <p:nvPr>
            <p:ph type="sldNum" sz="quarter" idx="12"/>
          </p:nvPr>
        </p:nvSpPr>
        <p:spPr/>
        <p:txBody>
          <a:bodyPr/>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p>
            <a:r>
              <a:rPr kumimoji="0" lang="tr-TR"/>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D7BBB585-6AE9-436E-836B-7CB9C3F29A49}" type="datetime1">
              <a:rPr lang="tr-TR" smtClean="0"/>
              <a:pPr/>
              <a:t>9.10.2024</a:t>
            </a:fld>
            <a:endParaRPr lang="tr-TR"/>
          </a:p>
        </p:txBody>
      </p:sp>
      <p:sp>
        <p:nvSpPr>
          <p:cNvPr id="6" name="Altbilgi Yer Tutucusu 5"/>
          <p:cNvSpPr>
            <a:spLocks noGrp="1"/>
          </p:cNvSpPr>
          <p:nvPr>
            <p:ph type="ftr" sz="quarter" idx="11"/>
          </p:nvPr>
        </p:nvSpPr>
        <p:spPr/>
        <p:txBody>
          <a:bodyPr/>
          <a:lstStyle/>
          <a:p>
            <a:r>
              <a:rPr lang="tr-TR"/>
              <a:t>www.rehberlikservisim.com</a:t>
            </a:r>
          </a:p>
        </p:txBody>
      </p:sp>
      <p:sp>
        <p:nvSpPr>
          <p:cNvPr id="7" name="Slayt Numarası Yer Tutucusu 6"/>
          <p:cNvSpPr>
            <a:spLocks noGrp="1"/>
          </p:cNvSpPr>
          <p:nvPr>
            <p:ph type="sldNum" sz="quarter" idx="12"/>
          </p:nvPr>
        </p:nvSpPr>
        <p:spPr/>
        <p:txBody>
          <a:bodyPr/>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p:txBody>
          <a:bodyPr/>
          <a:lstStyle/>
          <a:p>
            <a:fld id="{71C0F148-6971-4B6F-8851-6C076EF869F2}" type="datetime1">
              <a:rPr lang="tr-TR" smtClean="0"/>
              <a:pPr/>
              <a:t>9.10.2024</a:t>
            </a:fld>
            <a:endParaRPr lang="tr-TR"/>
          </a:p>
        </p:txBody>
      </p:sp>
      <p:sp>
        <p:nvSpPr>
          <p:cNvPr id="8" name="Altbilgi Yer Tutucusu 7"/>
          <p:cNvSpPr>
            <a:spLocks noGrp="1"/>
          </p:cNvSpPr>
          <p:nvPr>
            <p:ph type="ftr" sz="quarter" idx="11"/>
          </p:nvPr>
        </p:nvSpPr>
        <p:spPr/>
        <p:txBody>
          <a:bodyPr/>
          <a:lstStyle/>
          <a:p>
            <a:r>
              <a:rPr lang="tr-TR"/>
              <a:t>www.rehberlikservisim.com</a:t>
            </a:r>
          </a:p>
        </p:txBody>
      </p:sp>
      <p:sp>
        <p:nvSpPr>
          <p:cNvPr id="9" name="Slayt Numarası Yer Tutucusu 8"/>
          <p:cNvSpPr>
            <a:spLocks noGrp="1"/>
          </p:cNvSpPr>
          <p:nvPr>
            <p:ph type="sldNum" sz="quarter" idx="12"/>
          </p:nvPr>
        </p:nvSpPr>
        <p:spPr/>
        <p:txBody>
          <a:bodyPr/>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p>
            <a:r>
              <a:rPr kumimoji="0" lang="tr-TR"/>
              <a:t>Asıl başlık stili için tıklatın</a:t>
            </a:r>
            <a:endParaRPr kumimoji="0" lang="en-US"/>
          </a:p>
        </p:txBody>
      </p:sp>
      <p:sp>
        <p:nvSpPr>
          <p:cNvPr id="3" name="Veri Yer Tutucusu 2"/>
          <p:cNvSpPr>
            <a:spLocks noGrp="1"/>
          </p:cNvSpPr>
          <p:nvPr>
            <p:ph type="dt" sz="half" idx="10"/>
          </p:nvPr>
        </p:nvSpPr>
        <p:spPr/>
        <p:txBody>
          <a:bodyPr/>
          <a:lstStyle/>
          <a:p>
            <a:fld id="{BEE1CDEF-278D-4F12-8A65-42EAFFD2A347}" type="datetime1">
              <a:rPr lang="tr-TR" smtClean="0"/>
              <a:pPr/>
              <a:t>9.10.2024</a:t>
            </a:fld>
            <a:endParaRPr lang="tr-TR"/>
          </a:p>
        </p:txBody>
      </p:sp>
      <p:sp>
        <p:nvSpPr>
          <p:cNvPr id="4" name="Altbilgi Yer Tutucusu 3"/>
          <p:cNvSpPr>
            <a:spLocks noGrp="1"/>
          </p:cNvSpPr>
          <p:nvPr>
            <p:ph type="ftr" sz="quarter" idx="11"/>
          </p:nvPr>
        </p:nvSpPr>
        <p:spPr/>
        <p:txBody>
          <a:bodyPr/>
          <a:lstStyle/>
          <a:p>
            <a:r>
              <a:rPr lang="tr-TR"/>
              <a:t>www.rehberlikservisim.com</a:t>
            </a:r>
          </a:p>
        </p:txBody>
      </p:sp>
      <p:sp>
        <p:nvSpPr>
          <p:cNvPr id="5" name="Slayt Numarası Yer Tutucusu 4"/>
          <p:cNvSpPr>
            <a:spLocks noGrp="1"/>
          </p:cNvSpPr>
          <p:nvPr>
            <p:ph type="sldNum" sz="quarter" idx="12"/>
          </p:nvPr>
        </p:nvSpPr>
        <p:spPr/>
        <p:txBody>
          <a:bodyPr/>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Veri Yer Tutucusu 1"/>
          <p:cNvSpPr>
            <a:spLocks noGrp="1"/>
          </p:cNvSpPr>
          <p:nvPr>
            <p:ph type="dt" sz="half" idx="10"/>
          </p:nvPr>
        </p:nvSpPr>
        <p:spPr/>
        <p:txBody>
          <a:bodyPr/>
          <a:lstStyle/>
          <a:p>
            <a:fld id="{F0EE24D1-D119-481D-A7C6-C9E82E4570C9}" type="datetime1">
              <a:rPr lang="tr-TR" smtClean="0"/>
              <a:pPr/>
              <a:t>9.10.2024</a:t>
            </a:fld>
            <a:endParaRPr lang="tr-TR"/>
          </a:p>
        </p:txBody>
      </p:sp>
      <p:sp>
        <p:nvSpPr>
          <p:cNvPr id="3" name="Altbilgi Yer Tutucusu 2"/>
          <p:cNvSpPr>
            <a:spLocks noGrp="1"/>
          </p:cNvSpPr>
          <p:nvPr>
            <p:ph type="ftr" sz="quarter" idx="11"/>
          </p:nvPr>
        </p:nvSpPr>
        <p:spPr/>
        <p:txBody>
          <a:bodyPr/>
          <a:lstStyle/>
          <a:p>
            <a:r>
              <a:rPr lang="tr-TR"/>
              <a:t>www.rehberlikservisim.com</a:t>
            </a:r>
          </a:p>
        </p:txBody>
      </p:sp>
      <p:sp>
        <p:nvSpPr>
          <p:cNvPr id="4" name="Slayt Numarası Yer Tutucusu 3"/>
          <p:cNvSpPr>
            <a:spLocks noGrp="1"/>
          </p:cNvSpPr>
          <p:nvPr>
            <p:ph type="sldNum" sz="quarter" idx="12"/>
          </p:nvPr>
        </p:nvSpPr>
        <p:spPr/>
        <p:txBody>
          <a:bodyPr/>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18D1A883-3578-4B40-8935-E05B54B7261B}" type="datetime1">
              <a:rPr lang="tr-TR" smtClean="0"/>
              <a:pPr/>
              <a:t>9.10.2024</a:t>
            </a:fld>
            <a:endParaRPr lang="tr-TR"/>
          </a:p>
        </p:txBody>
      </p:sp>
      <p:sp>
        <p:nvSpPr>
          <p:cNvPr id="6" name="Altbilgi Yer Tutucusu 5"/>
          <p:cNvSpPr>
            <a:spLocks noGrp="1"/>
          </p:cNvSpPr>
          <p:nvPr>
            <p:ph type="ftr" sz="quarter" idx="11"/>
          </p:nvPr>
        </p:nvSpPr>
        <p:spPr/>
        <p:txBody>
          <a:bodyPr/>
          <a:lstStyle/>
          <a:p>
            <a:r>
              <a:rPr lang="tr-TR"/>
              <a:t>www.rehberlikservisim.com</a:t>
            </a:r>
          </a:p>
        </p:txBody>
      </p:sp>
      <p:sp>
        <p:nvSpPr>
          <p:cNvPr id="7" name="Slayt Numarası Yer Tutucusu 6"/>
          <p:cNvSpPr>
            <a:spLocks noGrp="1"/>
          </p:cNvSpPr>
          <p:nvPr>
            <p:ph type="sldNum" sz="quarter" idx="12"/>
          </p:nvPr>
        </p:nvSpPr>
        <p:spPr/>
        <p:txBody>
          <a:bodyPr/>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fld id="{7765C6E2-4727-4A7F-B002-896AA5263948}" type="datetime1">
              <a:rPr lang="tr-TR" smtClean="0"/>
              <a:pPr/>
              <a:t>9.10.2024</a:t>
            </a:fld>
            <a:endParaRPr lang="tr-TR"/>
          </a:p>
        </p:txBody>
      </p:sp>
      <p:sp>
        <p:nvSpPr>
          <p:cNvPr id="6" name="Altbilgi Yer Tutucusu 5"/>
          <p:cNvSpPr>
            <a:spLocks noGrp="1"/>
          </p:cNvSpPr>
          <p:nvPr>
            <p:ph type="ftr" sz="quarter" idx="11"/>
          </p:nvPr>
        </p:nvSpPr>
        <p:spPr/>
        <p:txBody>
          <a:bodyPr/>
          <a:lstStyle/>
          <a:p>
            <a:r>
              <a:rPr lang="tr-TR"/>
              <a:t>www.rehberlikservisim.com</a:t>
            </a:r>
          </a:p>
        </p:txBody>
      </p:sp>
      <p:sp>
        <p:nvSpPr>
          <p:cNvPr id="7" name="Slayt Numarası Yer Tutucusu 6"/>
          <p:cNvSpPr>
            <a:spLocks noGrp="1"/>
          </p:cNvSpPr>
          <p:nvPr>
            <p:ph type="sldNum" sz="quarter" idx="12"/>
          </p:nvPr>
        </p:nvSpPr>
        <p:spPr/>
        <p:txBody>
          <a:bodyPr/>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p>
            <a:r>
              <a:rPr kumimoji="0" lang="tr-TR"/>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9.10.2024</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a:t>www.rehberlikservisim.com</a:t>
            </a: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İŞ BİRLİĞİ GELİŞTİRME</a:t>
            </a:r>
          </a:p>
        </p:txBody>
      </p:sp>
      <p:sp>
        <p:nvSpPr>
          <p:cNvPr id="6" name="Dikdörtgen 5"/>
          <p:cNvSpPr/>
          <p:nvPr/>
        </p:nvSpPr>
        <p:spPr>
          <a:xfrm>
            <a:off x="1214414" y="865406"/>
            <a:ext cx="7678066" cy="4278094"/>
          </a:xfrm>
          <a:prstGeom prst="rect">
            <a:avLst/>
          </a:prstGeom>
        </p:spPr>
        <p:txBody>
          <a:bodyPr wrap="square">
            <a:spAutoFit/>
          </a:bodyPr>
          <a:lstStyle/>
          <a:p>
            <a:r>
              <a:rPr lang="tr-TR" sz="1600" dirty="0"/>
              <a:t>3 aylık bir bebek uyanır ve süt istediği için ağlar. Annesi, son bulaşığı da yerine koyarken ağlama sesini duyar ve seslenir: “Bir dakika içinde oradayım canım! Aç olduğunun farkındayım.” Çocuk biraz sakinleşir ve parmağını emmeye başlar. Bu bebek, ihtiyacının görüldüğünü ve bazen beklemesi gerektiğini öğrenir.</a:t>
            </a:r>
          </a:p>
          <a:p>
            <a:endParaRPr lang="tr-TR" sz="1600" dirty="0"/>
          </a:p>
          <a:p>
            <a:r>
              <a:rPr lang="tr-TR" sz="1600" dirty="0"/>
              <a:t>14 aylık bir çocuk, kazaklarını ve çoraplarını bir çamaşır sepetinden diğerine oyun amaçlı atıyor. Anneannesi görüyor ve “Bana yardım ettiğin için teşekkür ederim! hadi gel de çamaşır makinesine koymama da yardım et. Seni biraz kaldırırım, böylece düğmeye basabilirsin. Sonra da yürüyüşe gideriz.” Bu çocuk, ev işlerine katkıda bulunarak, aile sistemine yardım ettiğini hissedecektir.</a:t>
            </a:r>
          </a:p>
          <a:p>
            <a:endParaRPr lang="tr-TR" sz="1600" dirty="0"/>
          </a:p>
          <a:p>
            <a:r>
              <a:rPr lang="tr-TR" sz="1600" dirty="0"/>
              <a:t>30 aylık bir çocuk, kum havuzundaki büyük kırmızı bir küreğe doğru uzanıyor. Bu esnada başka bir çocuk da geliyor ve küreği aynı anda tutuyorlar. Çocuk, “Benim!” diye ağlamaya başlıyor. Diğer çocuğun babası yanlarına geliyor ve bir çocuğa kamyonu, diğerine küreği veriyor; ve kamyonla küreğin nasıl birlikte çalışabileceğini gösteriyor. Bu şekilde çocuklar bir problemin nasıl çözüleceğini, hayal kırıklığı ile nasıl başa çıkılacağını ve işbirliği içinde nasıl bir oyun kurulacağını öğreniyorlar.</a:t>
            </a:r>
          </a:p>
        </p:txBody>
      </p:sp>
    </p:spTree>
    <p:extLst>
      <p:ext uri="{BB962C8B-B14F-4D97-AF65-F5344CB8AC3E}">
        <p14:creationId xmlns:p14="http://schemas.microsoft.com/office/powerpoint/2010/main" val="20208011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ÇOCUKLARDA İŞ BİRLİĞİ BECERİSİNİ GELİŞTİRMEK İÇİN NELER YAPABİLİRSİNİZ?</a:t>
            </a:r>
          </a:p>
        </p:txBody>
      </p:sp>
      <p:sp>
        <p:nvSpPr>
          <p:cNvPr id="6" name="Dikdörtgen 5"/>
          <p:cNvSpPr/>
          <p:nvPr/>
        </p:nvSpPr>
        <p:spPr>
          <a:xfrm>
            <a:off x="1214414" y="1428742"/>
            <a:ext cx="7499803" cy="3046988"/>
          </a:xfrm>
          <a:prstGeom prst="rect">
            <a:avLst/>
          </a:prstGeom>
        </p:spPr>
        <p:txBody>
          <a:bodyPr wrap="square">
            <a:spAutoFit/>
          </a:bodyPr>
          <a:lstStyle/>
          <a:p>
            <a:r>
              <a:rPr lang="tr-TR" sz="1600" b="1" dirty="0">
                <a:solidFill>
                  <a:srgbClr val="FF0000"/>
                </a:solidFill>
              </a:rPr>
              <a:t>Aktiviteleri sıra ile yapın.</a:t>
            </a:r>
            <a:r>
              <a:rPr lang="tr-TR" sz="1600" dirty="0">
                <a:solidFill>
                  <a:srgbClr val="FF0000"/>
                </a:solidFill>
              </a:rPr>
              <a:t> </a:t>
            </a:r>
          </a:p>
          <a:p>
            <a:endParaRPr lang="tr-TR" sz="1600" dirty="0"/>
          </a:p>
          <a:p>
            <a:r>
              <a:rPr lang="tr-TR" sz="1600" dirty="0"/>
              <a:t>6-9 ay arasında, bebekler sıra ile yapılan aktiviteleri gerçekleştirebilirler. Ayrıca taklit yoluyla öğrenmeyi de öğrenirler. Bu durum, sıra ile aktivite yapmak için bebeğinizi cesaretlendirmek için iyi bir zamandır. </a:t>
            </a:r>
          </a:p>
          <a:p>
            <a:r>
              <a:rPr lang="tr-TR" sz="1600" dirty="0"/>
              <a:t>Bloklardan kule yaparken, bir blok siz koyduğunuzda, onun bir blok koyması için bekleyin. Kutuya oyuncaklarını koyarken ve çıkartırken sırayla yapın. </a:t>
            </a:r>
          </a:p>
          <a:p>
            <a:r>
              <a:rPr lang="tr-TR" sz="1600" dirty="0"/>
              <a:t>İlerleyen aylarda, yapboz yaparken ya da şekilli kutulara şekilleri atarken sırayla yapmaya başlayın. </a:t>
            </a:r>
          </a:p>
          <a:p>
            <a:r>
              <a:rPr lang="tr-TR" sz="1600" dirty="0"/>
              <a:t>Odayı toparlama zamanı geldiğinde, oyuncakları raflara sırayla koyun. </a:t>
            </a:r>
          </a:p>
          <a:p>
            <a:endParaRPr lang="tr-TR" sz="1600" dirty="0"/>
          </a:p>
          <a:p>
            <a:r>
              <a:rPr lang="tr-TR" sz="1600" dirty="0"/>
              <a:t>Bu aktiviteler takım olarak bir şey başarmanın keyfini çocuklara yaşatacaktır.</a:t>
            </a:r>
          </a:p>
        </p:txBody>
      </p:sp>
    </p:spTree>
    <p:extLst>
      <p:ext uri="{BB962C8B-B14F-4D97-AF65-F5344CB8AC3E}">
        <p14:creationId xmlns:p14="http://schemas.microsoft.com/office/powerpoint/2010/main" val="20208011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ÇOCUKLARDA İŞ BİRLİĞİ BECERİSİNİ GELİŞTİRMEK İÇİN NELER YAPABİLİRSİNİZ?</a:t>
            </a:r>
          </a:p>
        </p:txBody>
      </p:sp>
      <p:sp>
        <p:nvSpPr>
          <p:cNvPr id="6" name="Dikdörtgen 5"/>
          <p:cNvSpPr/>
          <p:nvPr/>
        </p:nvSpPr>
        <p:spPr>
          <a:xfrm>
            <a:off x="1214414" y="1428742"/>
            <a:ext cx="7499803" cy="2062103"/>
          </a:xfrm>
          <a:prstGeom prst="rect">
            <a:avLst/>
          </a:prstGeom>
        </p:spPr>
        <p:txBody>
          <a:bodyPr wrap="square">
            <a:spAutoFit/>
          </a:bodyPr>
          <a:lstStyle/>
          <a:p>
            <a:r>
              <a:rPr lang="tr-TR" sz="1600" b="1" dirty="0">
                <a:solidFill>
                  <a:srgbClr val="FF0000"/>
                </a:solidFill>
              </a:rPr>
              <a:t>Sınırlarınız ve talepleriniz için sebeplerinizi belirtin.</a:t>
            </a:r>
            <a:r>
              <a:rPr lang="tr-TR" sz="1600" dirty="0">
                <a:solidFill>
                  <a:srgbClr val="FF0000"/>
                </a:solidFill>
              </a:rPr>
              <a:t> </a:t>
            </a:r>
          </a:p>
          <a:p>
            <a:endParaRPr lang="tr-TR" sz="1600" dirty="0"/>
          </a:p>
          <a:p>
            <a:r>
              <a:rPr lang="tr-TR" sz="1600" dirty="0"/>
              <a:t>3 yaşından itibaren, çocuklar basit açıklamaları anlayacak şekilde dili kullanabilirler. </a:t>
            </a:r>
          </a:p>
          <a:p>
            <a:endParaRPr lang="tr-TR" sz="1600" dirty="0"/>
          </a:p>
          <a:p>
            <a:r>
              <a:rPr lang="tr-TR" sz="1600" dirty="0"/>
              <a:t>Koyduğunuz kuralların tüm ailenin iyiliği için olduğunu çocuğunuza açıklayın: “Hepimiz temizliğe yardım ediyoruz. Bu, oyuncaklarımızı kaybetmemek için ve bir dahaki sefere kolay bulmak için önemli.”, “Bana çamaşırları makineye koymamda yardım edersen, işim daha çabuk biter ve seninle daha fazla oynayabilirim.   </a:t>
            </a:r>
          </a:p>
        </p:txBody>
      </p:sp>
    </p:spTree>
    <p:extLst>
      <p:ext uri="{BB962C8B-B14F-4D97-AF65-F5344CB8AC3E}">
        <p14:creationId xmlns:p14="http://schemas.microsoft.com/office/powerpoint/2010/main" val="20208011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ÇOCUKLARDA İŞ BİRLİĞİ BECERİSİNİ GELİŞTİRMEK İÇİN NELER YAPABİLİRSİNİZ?</a:t>
            </a:r>
          </a:p>
        </p:txBody>
      </p:sp>
      <p:sp>
        <p:nvSpPr>
          <p:cNvPr id="6" name="Dikdörtgen 5"/>
          <p:cNvSpPr/>
          <p:nvPr/>
        </p:nvSpPr>
        <p:spPr>
          <a:xfrm>
            <a:off x="1214414" y="1428742"/>
            <a:ext cx="7499803" cy="3293209"/>
          </a:xfrm>
          <a:prstGeom prst="rect">
            <a:avLst/>
          </a:prstGeom>
        </p:spPr>
        <p:txBody>
          <a:bodyPr wrap="square">
            <a:spAutoFit/>
          </a:bodyPr>
          <a:lstStyle/>
          <a:p>
            <a:r>
              <a:rPr lang="tr-TR" sz="1600" b="1" dirty="0">
                <a:solidFill>
                  <a:srgbClr val="FF0000"/>
                </a:solidFill>
              </a:rPr>
              <a:t>Problemleri çözmek için zaman ayırın.</a:t>
            </a:r>
            <a:r>
              <a:rPr lang="tr-TR" sz="1600" dirty="0"/>
              <a:t> </a:t>
            </a:r>
          </a:p>
          <a:p>
            <a:endParaRPr lang="tr-TR" sz="1600" dirty="0"/>
          </a:p>
          <a:p>
            <a:r>
              <a:rPr lang="tr-TR" sz="1600" dirty="0"/>
              <a:t>2-3 yaşlarındaki çocukları gündelik problemleri ve ya yaşadıkları sorunları çözmeleri için cesaretlendirebilirsiniz. Problem çözme süreci için çocuklarınızı şu şekilde yönlendirebilirsiniz:</a:t>
            </a:r>
          </a:p>
          <a:p>
            <a:r>
              <a:rPr lang="tr-TR" sz="1600" b="1" dirty="0"/>
              <a:t>Problemi belirtin: </a:t>
            </a:r>
            <a:r>
              <a:rPr lang="tr-TR" sz="1600" dirty="0"/>
              <a:t>“Duvara resim çizmek istedin ama annen hayır dedi.”</a:t>
            </a:r>
          </a:p>
          <a:p>
            <a:r>
              <a:rPr lang="tr-TR" sz="1600" b="1" dirty="0"/>
              <a:t>Soru sorun: </a:t>
            </a:r>
            <a:r>
              <a:rPr lang="tr-TR" sz="1600" dirty="0"/>
              <a:t>“Başka nereye çizebilirsin?”</a:t>
            </a:r>
          </a:p>
          <a:p>
            <a:r>
              <a:rPr lang="tr-TR" sz="1600" b="1" dirty="0"/>
              <a:t>Çözüm önerin: </a:t>
            </a:r>
            <a:r>
              <a:rPr lang="tr-TR" sz="1600" dirty="0"/>
              <a:t>Sizin için kabul edilebilir olan iki farklı seçenek sunun. Eğer ki duvara çizmek istemekte ısrar ederse, sınır koyun: “Nereye resim yapacağın konusunda anlaşana kadar boyaları kaldırıyorum.”</a:t>
            </a:r>
          </a:p>
          <a:p>
            <a:r>
              <a:rPr lang="tr-TR" sz="1600" b="1" dirty="0"/>
              <a:t>Sonra yeniden yönlendirin: </a:t>
            </a:r>
            <a:r>
              <a:rPr lang="tr-TR" sz="1600" dirty="0"/>
              <a:t>Pek çok çocuk isteklerine mantıklı çözümler bulmak için bir yetişkinin yardımına ihtiyaç duyarlar: “Buzdolabının üzerine manyetik harfleri yapıştırabilirsin.”</a:t>
            </a:r>
          </a:p>
        </p:txBody>
      </p:sp>
    </p:spTree>
    <p:extLst>
      <p:ext uri="{BB962C8B-B14F-4D97-AF65-F5344CB8AC3E}">
        <p14:creationId xmlns:p14="http://schemas.microsoft.com/office/powerpoint/2010/main" val="20208011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ÇOCUKLARDA İŞ BİRLİĞİ BECERİSİNİ GELİŞTİRMEK İÇİN NELER YAPABİLİRSİNİZ?</a:t>
            </a:r>
          </a:p>
        </p:txBody>
      </p:sp>
      <p:sp>
        <p:nvSpPr>
          <p:cNvPr id="6" name="Dikdörtgen 5"/>
          <p:cNvSpPr/>
          <p:nvPr/>
        </p:nvSpPr>
        <p:spPr>
          <a:xfrm>
            <a:off x="1214414" y="1428742"/>
            <a:ext cx="7499803" cy="3539430"/>
          </a:xfrm>
          <a:prstGeom prst="rect">
            <a:avLst/>
          </a:prstGeom>
        </p:spPr>
        <p:txBody>
          <a:bodyPr wrap="square">
            <a:spAutoFit/>
          </a:bodyPr>
          <a:lstStyle/>
          <a:p>
            <a:r>
              <a:rPr lang="tr-TR" sz="1600" b="1" dirty="0">
                <a:solidFill>
                  <a:srgbClr val="FF0000"/>
                </a:solidFill>
              </a:rPr>
              <a:t>Küçük yaşlardan itibaren birlikte gündelik ev işlerini yapın.</a:t>
            </a:r>
            <a:r>
              <a:rPr lang="tr-TR" sz="1600" dirty="0">
                <a:solidFill>
                  <a:srgbClr val="FF0000"/>
                </a:solidFill>
              </a:rPr>
              <a:t> </a:t>
            </a:r>
          </a:p>
          <a:p>
            <a:endParaRPr lang="tr-TR" sz="1600" dirty="0"/>
          </a:p>
          <a:p>
            <a:r>
              <a:rPr lang="tr-TR" sz="1600" dirty="0"/>
              <a:t>Çocuğunuzun işbirliğinin keyfini öğrenerek büyümesine izin verin. Birlikte masayı kurabilir, oyuncakları toplayabilir ve arabayı yıkayabilirsiniz. İşbirliğinin avantajlarını ona gösterin: “Masayı ne kadar hızlı topladığımıza bak! Şimdi birlikte daha fazla kitap okuyabileceğiz.”, “Arabayı seninle yıkamak çok eğlenceliydi. Ne kadar parlak ve temiz yaptığımıza bak.”</a:t>
            </a:r>
          </a:p>
          <a:p>
            <a:endParaRPr lang="tr-TR" sz="1600" dirty="0"/>
          </a:p>
          <a:p>
            <a:r>
              <a:rPr lang="tr-TR" sz="1600" b="1" dirty="0">
                <a:solidFill>
                  <a:srgbClr val="FF0000"/>
                </a:solidFill>
              </a:rPr>
              <a:t>İşbirliği çabaları için özel olarak iltifat edin</a:t>
            </a:r>
            <a:r>
              <a:rPr lang="tr-TR" sz="1600" dirty="0">
                <a:solidFill>
                  <a:srgbClr val="FF0000"/>
                </a:solidFill>
              </a:rPr>
              <a:t>. </a:t>
            </a:r>
          </a:p>
          <a:p>
            <a:endParaRPr lang="tr-TR" sz="1600" dirty="0"/>
          </a:p>
          <a:p>
            <a:r>
              <a:rPr lang="tr-TR" sz="1600" dirty="0"/>
              <a:t>Katkılarının neden ve nasıl önemli olduğunu anlatın. Bu, çabalarının değerini onlara fark ettirecektir: “Bütün beyaz çorapları ayırdın ve çamaşırları daha çabuk toplamamı sağladın. Şimdi birlikte oyun oynamak için daha fazla vaktimiz var.”, “Çok fazla kitap var ve hangisini seçeceğime karar veremedim. Acaba bana yardım eder misin?”</a:t>
            </a:r>
          </a:p>
        </p:txBody>
      </p:sp>
    </p:spTree>
    <p:extLst>
      <p:ext uri="{BB962C8B-B14F-4D97-AF65-F5344CB8AC3E}">
        <p14:creationId xmlns:p14="http://schemas.microsoft.com/office/powerpoint/2010/main" val="20208011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1506"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ÇOCUKLARDA İŞ BİRLİĞİ BECERİSİNİ GELİŞTİRMEK İÇİN NELER YAPABİLİRSİNİZ?</a:t>
            </a:r>
          </a:p>
        </p:txBody>
      </p:sp>
      <p:sp>
        <p:nvSpPr>
          <p:cNvPr id="6" name="Dikdörtgen 5"/>
          <p:cNvSpPr/>
          <p:nvPr/>
        </p:nvSpPr>
        <p:spPr>
          <a:xfrm>
            <a:off x="1214414" y="1428742"/>
            <a:ext cx="7499803" cy="3046988"/>
          </a:xfrm>
          <a:prstGeom prst="rect">
            <a:avLst/>
          </a:prstGeom>
        </p:spPr>
        <p:txBody>
          <a:bodyPr wrap="square">
            <a:spAutoFit/>
          </a:bodyPr>
          <a:lstStyle/>
          <a:p>
            <a:r>
              <a:rPr lang="tr-TR" sz="1600" b="1" dirty="0">
                <a:solidFill>
                  <a:srgbClr val="FF0000"/>
                </a:solidFill>
              </a:rPr>
              <a:t>Emretmeyin, öneriler sunun.</a:t>
            </a:r>
          </a:p>
          <a:p>
            <a:endParaRPr lang="tr-TR" sz="1600" dirty="0"/>
          </a:p>
          <a:p>
            <a:r>
              <a:rPr lang="tr-TR" sz="1600" dirty="0"/>
              <a:t>Öneriler işbirliği yapmayı kuvvetlendirir. Emirler ise dirence sebep olur. “Dışarısı soğuk görünüyor, şapka taksan iyi olur. Sen takmak ister misin yoksa sana yardım edeyim mi?” cümlesi, “Şapkanı tak.” cümlesinden daha etkili olacaktır.</a:t>
            </a:r>
          </a:p>
          <a:p>
            <a:endParaRPr lang="tr-TR" sz="1600" dirty="0">
              <a:solidFill>
                <a:srgbClr val="FF0000"/>
              </a:solidFill>
            </a:endParaRPr>
          </a:p>
          <a:p>
            <a:r>
              <a:rPr lang="tr-TR" sz="1600" b="1" dirty="0">
                <a:solidFill>
                  <a:srgbClr val="FF0000"/>
                </a:solidFill>
              </a:rPr>
              <a:t>Kurallar koyarken çocuğunuza seçenekler sunun.</a:t>
            </a:r>
            <a:r>
              <a:rPr lang="tr-TR" sz="1600" dirty="0">
                <a:solidFill>
                  <a:srgbClr val="FF0000"/>
                </a:solidFill>
              </a:rPr>
              <a:t> </a:t>
            </a:r>
          </a:p>
          <a:p>
            <a:endParaRPr lang="tr-TR" sz="1600" dirty="0"/>
          </a:p>
          <a:p>
            <a:r>
              <a:rPr lang="tr-TR" sz="1600" dirty="0"/>
              <a:t>“Dişlerini yatmadan önce fırçalaman gerekiyor. Kitap okumadan önce mi yoksa sonra mı fırçalamak istersin?” Elbette genel olarak sonra yapmayı tercih edeceklerdir ama diş fırçalama zamanı geldiğinde daha az direneceklerdir. Seçenekler sunmak, çocuğa olan saygınızı gösterir; saygı gösterilen çocuk da işbirliğine daha açık olur.</a:t>
            </a:r>
          </a:p>
        </p:txBody>
      </p:sp>
    </p:spTree>
    <p:extLst>
      <p:ext uri="{BB962C8B-B14F-4D97-AF65-F5344CB8AC3E}">
        <p14:creationId xmlns:p14="http://schemas.microsoft.com/office/powerpoint/2010/main" val="20208011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3950</TotalTime>
  <Words>929</Words>
  <Application>Microsoft Office PowerPoint</Application>
  <PresentationFormat>Ekran Gösterisi (16:9)</PresentationFormat>
  <Paragraphs>92</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Gündönümü</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ayşe akbulut</cp:lastModifiedBy>
  <cp:revision>206</cp:revision>
  <dcterms:created xsi:type="dcterms:W3CDTF">2017-11-01T05:55:49Z</dcterms:created>
  <dcterms:modified xsi:type="dcterms:W3CDTF">2024-10-09T09:20:53Z</dcterms:modified>
</cp:coreProperties>
</file>